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63"/>
  </p:notesMasterIdLst>
  <p:handoutMasterIdLst>
    <p:handoutMasterId r:id="rId164"/>
  </p:handoutMasterIdLst>
  <p:sldIdLst>
    <p:sldId id="319" r:id="rId2"/>
    <p:sldId id="312" r:id="rId3"/>
    <p:sldId id="1470" r:id="rId4"/>
    <p:sldId id="1453" r:id="rId5"/>
    <p:sldId id="1455" r:id="rId6"/>
    <p:sldId id="308" r:id="rId7"/>
    <p:sldId id="1424" r:id="rId8"/>
    <p:sldId id="1454" r:id="rId9"/>
    <p:sldId id="1456" r:id="rId10"/>
    <p:sldId id="1425" r:id="rId11"/>
    <p:sldId id="1457" r:id="rId12"/>
    <p:sldId id="1458" r:id="rId13"/>
    <p:sldId id="1459" r:id="rId14"/>
    <p:sldId id="1460" r:id="rId15"/>
    <p:sldId id="1461" r:id="rId16"/>
    <p:sldId id="1462" r:id="rId17"/>
    <p:sldId id="1426" r:id="rId18"/>
    <p:sldId id="1463" r:id="rId19"/>
    <p:sldId id="1427" r:id="rId20"/>
    <p:sldId id="1429" r:id="rId21"/>
    <p:sldId id="1464" r:id="rId22"/>
    <p:sldId id="1430" r:id="rId23"/>
    <p:sldId id="1431" r:id="rId24"/>
    <p:sldId id="1465" r:id="rId25"/>
    <p:sldId id="1432" r:id="rId26"/>
    <p:sldId id="1466" r:id="rId27"/>
    <p:sldId id="1471" r:id="rId28"/>
    <p:sldId id="1467" r:id="rId29"/>
    <p:sldId id="1468" r:id="rId30"/>
    <p:sldId id="1421" r:id="rId31"/>
    <p:sldId id="1469" r:id="rId32"/>
    <p:sldId id="1481" r:id="rId33"/>
    <p:sldId id="1472" r:id="rId34"/>
    <p:sldId id="1473" r:id="rId35"/>
    <p:sldId id="1474" r:id="rId36"/>
    <p:sldId id="1434" r:id="rId37"/>
    <p:sldId id="1476" r:id="rId38"/>
    <p:sldId id="1477" r:id="rId39"/>
    <p:sldId id="1478" r:id="rId40"/>
    <p:sldId id="1479" r:id="rId41"/>
    <p:sldId id="1433" r:id="rId42"/>
    <p:sldId id="1494" r:id="rId43"/>
    <p:sldId id="1487" r:id="rId44"/>
    <p:sldId id="1435" r:id="rId45"/>
    <p:sldId id="1488" r:id="rId46"/>
    <p:sldId id="1489" r:id="rId47"/>
    <p:sldId id="1490" r:id="rId48"/>
    <p:sldId id="1491" r:id="rId49"/>
    <p:sldId id="1422" r:id="rId50"/>
    <p:sldId id="1492" r:id="rId51"/>
    <p:sldId id="1436" r:id="rId52"/>
    <p:sldId id="1438" r:id="rId53"/>
    <p:sldId id="1493" r:id="rId54"/>
    <p:sldId id="1480" r:id="rId55"/>
    <p:sldId id="1439" r:id="rId56"/>
    <p:sldId id="1482" r:id="rId57"/>
    <p:sldId id="1483" r:id="rId58"/>
    <p:sldId id="1440" r:id="rId59"/>
    <p:sldId id="1484" r:id="rId60"/>
    <p:sldId id="1485" r:id="rId61"/>
    <p:sldId id="1486" r:id="rId62"/>
    <p:sldId id="1495" r:id="rId63"/>
    <p:sldId id="1496" r:id="rId64"/>
    <p:sldId id="1497" r:id="rId65"/>
    <p:sldId id="1498" r:id="rId66"/>
    <p:sldId id="1504" r:id="rId67"/>
    <p:sldId id="1441" r:id="rId68"/>
    <p:sldId id="1499" r:id="rId69"/>
    <p:sldId id="1500" r:id="rId70"/>
    <p:sldId id="1501" r:id="rId71"/>
    <p:sldId id="1502" r:id="rId72"/>
    <p:sldId id="1503" r:id="rId73"/>
    <p:sldId id="1505" r:id="rId74"/>
    <p:sldId id="1506" r:id="rId75"/>
    <p:sldId id="1507" r:id="rId76"/>
    <p:sldId id="1508" r:id="rId77"/>
    <p:sldId id="1509" r:id="rId78"/>
    <p:sldId id="1510" r:id="rId79"/>
    <p:sldId id="1515" r:id="rId80"/>
    <p:sldId id="1511" r:id="rId81"/>
    <p:sldId id="1512" r:id="rId82"/>
    <p:sldId id="1513" r:id="rId83"/>
    <p:sldId id="1516" r:id="rId84"/>
    <p:sldId id="1521" r:id="rId85"/>
    <p:sldId id="1517" r:id="rId86"/>
    <p:sldId id="1518" r:id="rId87"/>
    <p:sldId id="1442" r:id="rId88"/>
    <p:sldId id="1443" r:id="rId89"/>
    <p:sldId id="1519" r:id="rId90"/>
    <p:sldId id="1520" r:id="rId91"/>
    <p:sldId id="1514" r:id="rId92"/>
    <p:sldId id="1522" r:id="rId93"/>
    <p:sldId id="1444" r:id="rId94"/>
    <p:sldId id="1523" r:id="rId95"/>
    <p:sldId id="1423" r:id="rId96"/>
    <p:sldId id="1524" r:id="rId97"/>
    <p:sldId id="1525" r:id="rId98"/>
    <p:sldId id="1526" r:id="rId99"/>
    <p:sldId id="1528" r:id="rId100"/>
    <p:sldId id="1529" r:id="rId101"/>
    <p:sldId id="1445" r:id="rId102"/>
    <p:sldId id="1530" r:id="rId103"/>
    <p:sldId id="1531" r:id="rId104"/>
    <p:sldId id="1527" r:id="rId105"/>
    <p:sldId id="1532" r:id="rId106"/>
    <p:sldId id="1533" r:id="rId107"/>
    <p:sldId id="1534" r:id="rId108"/>
    <p:sldId id="1535" r:id="rId109"/>
    <p:sldId id="1539" r:id="rId110"/>
    <p:sldId id="1536" r:id="rId111"/>
    <p:sldId id="1537" r:id="rId112"/>
    <p:sldId id="1538" r:id="rId113"/>
    <p:sldId id="1540" r:id="rId114"/>
    <p:sldId id="1437" r:id="rId115"/>
    <p:sldId id="1541" r:id="rId116"/>
    <p:sldId id="1545" r:id="rId117"/>
    <p:sldId id="1546" r:id="rId118"/>
    <p:sldId id="1547" r:id="rId119"/>
    <p:sldId id="1548" r:id="rId120"/>
    <p:sldId id="1549" r:id="rId121"/>
    <p:sldId id="1341" r:id="rId122"/>
    <p:sldId id="1542" r:id="rId123"/>
    <p:sldId id="1543" r:id="rId124"/>
    <p:sldId id="1544" r:id="rId125"/>
    <p:sldId id="1550" r:id="rId126"/>
    <p:sldId id="1551" r:id="rId127"/>
    <p:sldId id="1556" r:id="rId128"/>
    <p:sldId id="1557" r:id="rId129"/>
    <p:sldId id="1558" r:id="rId130"/>
    <p:sldId id="1446" r:id="rId131"/>
    <p:sldId id="1447" r:id="rId132"/>
    <p:sldId id="1552" r:id="rId133"/>
    <p:sldId id="1553" r:id="rId134"/>
    <p:sldId id="1554" r:id="rId135"/>
    <p:sldId id="1555" r:id="rId136"/>
    <p:sldId id="1448" r:id="rId137"/>
    <p:sldId id="1559" r:id="rId138"/>
    <p:sldId id="1560" r:id="rId139"/>
    <p:sldId id="1561" r:id="rId140"/>
    <p:sldId id="1562" r:id="rId141"/>
    <p:sldId id="1564" r:id="rId142"/>
    <p:sldId id="1567" r:id="rId143"/>
    <p:sldId id="1568" r:id="rId144"/>
    <p:sldId id="1569" r:id="rId145"/>
    <p:sldId id="1570" r:id="rId146"/>
    <p:sldId id="1449" r:id="rId147"/>
    <p:sldId id="1336" r:id="rId148"/>
    <p:sldId id="1565" r:id="rId149"/>
    <p:sldId id="1566" r:id="rId150"/>
    <p:sldId id="1563" r:id="rId151"/>
    <p:sldId id="1450" r:id="rId152"/>
    <p:sldId id="1571" r:id="rId153"/>
    <p:sldId id="1572" r:id="rId154"/>
    <p:sldId id="1451" r:id="rId155"/>
    <p:sldId id="1573" r:id="rId156"/>
    <p:sldId id="1574" r:id="rId157"/>
    <p:sldId id="1575" r:id="rId158"/>
    <p:sldId id="1452" r:id="rId159"/>
    <p:sldId id="1576" r:id="rId160"/>
    <p:sldId id="1584" r:id="rId161"/>
    <p:sldId id="1585" r:id="rId162"/>
  </p:sldIdLst>
  <p:sldSz cx="9144000" cy="6858000" type="screen4x3"/>
  <p:notesSz cx="6858000" cy="9144000"/>
  <p:custDataLst>
    <p:tags r:id="rId16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50" autoAdjust="0"/>
    <p:restoredTop sz="89414" autoAdjust="0"/>
  </p:normalViewPr>
  <p:slideViewPr>
    <p:cSldViewPr snapToGrid="0">
      <p:cViewPr varScale="1">
        <p:scale>
          <a:sx n="96" d="100"/>
          <a:sy n="96" d="100"/>
        </p:scale>
        <p:origin x="1314" y="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handoutMaster" Target="handoutMasters/handoutMaster1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gs" Target="tags/tag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2023-08-30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649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13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数字图像处理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package" Target="../embeddings/Microsoft_Word_Document91.docx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package" Target="../embeddings/Microsoft_Word_Document95.docx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96.docx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package" Target="../embeddings/Microsoft_Word_Document97.docx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package" Target="../embeddings/Microsoft_Word_Document99.docx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package" Target="../embeddings/Microsoft_Word_Document100.docx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package" Target="../embeddings/Microsoft_Word_Document101.docx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package" Target="../embeddings/Microsoft_Word_Document102.docx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package" Target="../embeddings/Microsoft_Word_Document103.docx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package" Target="../embeddings/Microsoft_Word_Document104.docx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package" Target="../embeddings/Microsoft_Word_Document105.docx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package" Target="../embeddings/Microsoft_Word_Document106.docx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package" Target="../embeddings/Microsoft_Word_Document107.docx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package" Target="../embeddings/Microsoft_Word_Document108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package" Target="../embeddings/Microsoft_Word_Document109.docx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package" Target="../embeddings/Microsoft_Word_Document110.docx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package" Target="../embeddings/Microsoft_Word_Document111.docx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package" Target="../embeddings/Microsoft_Word_Document112.docx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package" Target="../embeddings/Microsoft_Word_Document113.docx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package" Target="../embeddings/Microsoft_Word_Document114.docx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package" Target="../embeddings/Microsoft_Word_Document115.docx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6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package" Target="../embeddings/Microsoft_Word_Document117.docx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package" Target="../embeddings/Microsoft_Word_Document118.docx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package" Target="../embeddings/Microsoft_Word_Document119.docx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package" Target="../embeddings/Microsoft_Word_Document120.docx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package" Target="../embeddings/Microsoft_Word_Document121.docx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package" Target="../embeddings/Microsoft_Word_Document122.docx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package" Target="../embeddings/Microsoft_Word_Document123.docx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package" Target="../embeddings/Microsoft_Word_Document124.docx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package" Target="../embeddings/Microsoft_Word_Document125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package" Target="../embeddings/Microsoft_Word_Document126.docx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package" Target="../embeddings/Microsoft_Word_Document127.docx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package" Target="../embeddings/Microsoft_Word_Document128.docx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package" Target="../embeddings/Microsoft_Word_Document129.docx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package" Target="../embeddings/Microsoft_Word_Document130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package" Target="../embeddings/Microsoft_Word_Document131.docx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package" Target="../embeddings/Microsoft_Word_Document132.docx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package" Target="../embeddings/Microsoft_Word_Document133.docx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package" Target="../embeddings/Microsoft_Word_Document134.docx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package" Target="../embeddings/Microsoft_Word_Document135.docx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package" Target="../embeddings/Microsoft_Word_Document136.docx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package" Target="../embeddings/Microsoft_Word_Document137.docx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package" Target="../embeddings/Microsoft_Word_Document138.docx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package" Target="../embeddings/Microsoft_Word_Document139.docx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package" Target="../embeddings/Microsoft_Word_Document140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5.docx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package" Target="../embeddings/Microsoft_Word_Document83.docx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2262123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13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724747" y="2612400"/>
            <a:ext cx="433961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数字图像处理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2799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13.1.2  </a:t>
            </a:r>
            <a:r>
              <a:rPr lang="zh-CN" altLang="zh-CN" sz="4200" b="1">
                <a:solidFill>
                  <a:srgbClr val="319095"/>
                </a:solidFill>
              </a:rPr>
              <a:t>图像的数字化采样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99754"/>
              </p:ext>
            </p:extLst>
          </p:nvPr>
        </p:nvGraphicFramePr>
        <p:xfrm>
          <a:off x="490538" y="1501775"/>
          <a:ext cx="8189912" cy="330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306740" progId="Word.Document.12">
                  <p:embed/>
                </p:oleObj>
              </mc:Choice>
              <mc:Fallback>
                <p:oleObj name="Document" r:id="rId2" imgW="8153322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330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909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6036279"/>
              </p:ext>
            </p:extLst>
          </p:nvPr>
        </p:nvGraphicFramePr>
        <p:xfrm>
          <a:off x="531813" y="804863"/>
          <a:ext cx="7861300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152" imgH="4956240" progId="Word.Document.12">
                  <p:embed/>
                </p:oleObj>
              </mc:Choice>
              <mc:Fallback>
                <p:oleObj name="Document" r:id="rId2" imgW="8137152" imgH="49562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7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807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4901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13.4.1</a:t>
            </a:r>
            <a:r>
              <a:rPr lang="zh-CN" altLang="zh-CN" sz="4200" b="1">
                <a:solidFill>
                  <a:srgbClr val="319095"/>
                </a:solidFill>
              </a:rPr>
              <a:t>基于矩阵奇异值分解的数字水印算法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50E3B1D-0211-4020-8217-00FCB46C0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288514"/>
              </p:ext>
            </p:extLst>
          </p:nvPr>
        </p:nvGraphicFramePr>
        <p:xfrm>
          <a:off x="384870" y="2857977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48607" imgH="3686936" progId="Word.Document.12">
                  <p:embed/>
                </p:oleObj>
              </mc:Choice>
              <mc:Fallback>
                <p:oleObj name="Document" r:id="rId2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70" y="2857977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6371C758-C30E-415E-B969-E9B7157617AF}"/>
              </a:ext>
            </a:extLst>
          </p:cNvPr>
          <p:cNvSpPr txBox="1"/>
          <p:nvPr/>
        </p:nvSpPr>
        <p:spPr>
          <a:xfrm>
            <a:off x="521622" y="2059572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矩阵的奇异值分解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15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432766"/>
              </p:ext>
            </p:extLst>
          </p:nvPr>
        </p:nvGraphicFramePr>
        <p:xfrm>
          <a:off x="531813" y="804863"/>
          <a:ext cx="7834312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320374" progId="Word.Document.12">
                  <p:embed/>
                </p:oleObj>
              </mc:Choice>
              <mc:Fallback>
                <p:oleObj name="Document" r:id="rId2" imgW="8111970" imgH="43203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34312" cy="416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761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089005"/>
              </p:ext>
            </p:extLst>
          </p:nvPr>
        </p:nvGraphicFramePr>
        <p:xfrm>
          <a:off x="531813" y="804863"/>
          <a:ext cx="7861300" cy="506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237472" progId="Word.Document.12">
                  <p:embed/>
                </p:oleObj>
              </mc:Choice>
              <mc:Fallback>
                <p:oleObj name="Document" r:id="rId2" imgW="8111970" imgH="52374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06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4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796250"/>
              </p:ext>
            </p:extLst>
          </p:nvPr>
        </p:nvGraphicFramePr>
        <p:xfrm>
          <a:off x="286544" y="818310"/>
          <a:ext cx="8570912" cy="591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62188" imgH="6128049" progId="Word.Document.12">
                  <p:embed/>
                </p:oleObj>
              </mc:Choice>
              <mc:Fallback>
                <p:oleObj name="Document" r:id="rId2" imgW="8862188" imgH="612804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6544" y="818310"/>
                        <a:ext cx="8570912" cy="5910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344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895917"/>
              </p:ext>
            </p:extLst>
          </p:nvPr>
        </p:nvGraphicFramePr>
        <p:xfrm>
          <a:off x="531813" y="804863"/>
          <a:ext cx="7861300" cy="388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023560" progId="Word.Document.12">
                  <p:embed/>
                </p:oleObj>
              </mc:Choice>
              <mc:Fallback>
                <p:oleObj name="Document" r:id="rId2" imgW="8111970" imgH="402356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89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530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068014"/>
              </p:ext>
            </p:extLst>
          </p:nvPr>
        </p:nvGraphicFramePr>
        <p:xfrm>
          <a:off x="531813" y="804863"/>
          <a:ext cx="7861300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5787" progId="Word.Document.12">
                  <p:embed/>
                </p:oleObj>
              </mc:Choice>
              <mc:Fallback>
                <p:oleObj name="Document" r:id="rId2" imgW="8129635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7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924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283143"/>
              </p:ext>
            </p:extLst>
          </p:nvPr>
        </p:nvGraphicFramePr>
        <p:xfrm>
          <a:off x="531813" y="804863"/>
          <a:ext cx="7861300" cy="382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4846" progId="Word.Document.12">
                  <p:embed/>
                </p:oleObj>
              </mc:Choice>
              <mc:Fallback>
                <p:oleObj name="Document" r:id="rId2" imgW="8129635" imgH="39648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2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148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041536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17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C1B9D9-7FDE-40CF-B9A8-82674A116B29}"/>
              </a:ext>
            </a:extLst>
          </p:cNvPr>
          <p:cNvSpPr txBox="1"/>
          <p:nvPr/>
        </p:nvSpPr>
        <p:spPr>
          <a:xfrm>
            <a:off x="500902" y="1125193"/>
            <a:ext cx="770180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l"/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f=imread('Lena.bmp');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f=double(f);   %uint8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类型数据无法做奇异值分解，必须转换成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double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类型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[u,s,v]=svd(f);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进行奇异值分解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这里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为对角矩阵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s=diag(s);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提出对角矩阵的对角线元素，得到一个向量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smax=max(s), smin=min(s)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求最大奇异值和最小奇异值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s1=s; s1(21:end)=0;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只保留前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20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个大的奇异值，其它奇异值置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s1=diag(s1);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把向量变成对角矩阵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g=u*s1*v';  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计算压缩以后的图像矩阵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g=uint8(g); 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必须转换成原数据类，即转换成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uint8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格式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imwrite(g,'tu8.bmp')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把压缩后的图像矩阵保存成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bmp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文件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subplot(1,2,1), imshow('Lena.bmp')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显示原图像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subplot(1,2,2), imshow(g)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显示压缩后的图像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figure, plot(s,'.','Color','k')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画出奇异值对应的点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6696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77803"/>
              </p:ext>
            </p:extLst>
          </p:nvPr>
        </p:nvGraphicFramePr>
        <p:xfrm>
          <a:off x="531813" y="804863"/>
          <a:ext cx="7861300" cy="518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78675" progId="Word.Document.12">
                  <p:embed/>
                </p:oleObj>
              </mc:Choice>
              <mc:Fallback>
                <p:oleObj name="Document" r:id="rId2" imgW="8129635" imgH="537867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86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457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66991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69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289381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00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86326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97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683665"/>
              </p:ext>
            </p:extLst>
          </p:nvPr>
        </p:nvGraphicFramePr>
        <p:xfrm>
          <a:off x="531813" y="804863"/>
          <a:ext cx="7861300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5787" progId="Word.Document.12">
                  <p:embed/>
                </p:oleObj>
              </mc:Choice>
              <mc:Fallback>
                <p:oleObj name="Document" r:id="rId2" imgW="8129635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7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68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594541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水印嵌入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0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18094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844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8143040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009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901371"/>
              </p:ext>
            </p:extLst>
          </p:nvPr>
        </p:nvGraphicFramePr>
        <p:xfrm>
          <a:off x="531813" y="804863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666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19989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71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955386"/>
              </p:ext>
            </p:extLst>
          </p:nvPr>
        </p:nvGraphicFramePr>
        <p:xfrm>
          <a:off x="531813" y="804863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264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03388"/>
              </p:ext>
            </p:extLst>
          </p:nvPr>
        </p:nvGraphicFramePr>
        <p:xfrm>
          <a:off x="531813" y="804863"/>
          <a:ext cx="7861300" cy="314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61713" progId="Word.Document.12">
                  <p:embed/>
                </p:oleObj>
              </mc:Choice>
              <mc:Fallback>
                <p:oleObj name="Document" r:id="rId2" imgW="8129635" imgH="326171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4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773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46002"/>
              </p:ext>
            </p:extLst>
          </p:nvPr>
        </p:nvGraphicFramePr>
        <p:xfrm>
          <a:off x="531813" y="8048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229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611934"/>
              </p:ext>
            </p:extLst>
          </p:nvPr>
        </p:nvGraphicFramePr>
        <p:xfrm>
          <a:off x="504825" y="1624013"/>
          <a:ext cx="8188325" cy="436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61078" progId="Word.Document.12">
                  <p:embed/>
                </p:oleObj>
              </mc:Choice>
              <mc:Fallback>
                <p:oleObj name="Document" r:id="rId2" imgW="8153322" imgH="436107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36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水印提取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87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045031"/>
              </p:ext>
            </p:extLst>
          </p:nvPr>
        </p:nvGraphicFramePr>
        <p:xfrm>
          <a:off x="531813" y="804863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06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663200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223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4807"/>
              </p:ext>
            </p:extLst>
          </p:nvPr>
        </p:nvGraphicFramePr>
        <p:xfrm>
          <a:off x="531813" y="804863"/>
          <a:ext cx="7861300" cy="515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748972" progId="Word.Document.12">
                  <p:embed/>
                </p:oleObj>
              </mc:Choice>
              <mc:Fallback>
                <p:oleObj name="Document" r:id="rId2" imgW="8111970" imgH="5748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59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79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581765"/>
              </p:ext>
            </p:extLst>
          </p:nvPr>
        </p:nvGraphicFramePr>
        <p:xfrm>
          <a:off x="531813" y="8048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565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303244"/>
              </p:ext>
            </p:extLst>
          </p:nvPr>
        </p:nvGraphicFramePr>
        <p:xfrm>
          <a:off x="531813" y="804863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56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BB6BF19-FF8A-4A78-8BF2-D47807DFBB20}"/>
              </a:ext>
            </a:extLst>
          </p:cNvPr>
          <p:cNvSpPr txBox="1"/>
          <p:nvPr/>
        </p:nvSpPr>
        <p:spPr>
          <a:xfrm>
            <a:off x="519392" y="1074509"/>
            <a:ext cx="810521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l"/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A=imread('tu9_1.bmp');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读入载体文件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W=imread('tu9_2.bmp');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读入水印文件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[m1,m2,m3]=size(W);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给出矩阵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的维数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A0=A([1:m1],[1:m2],:);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在矩阵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的左上角选取与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同样大小的子块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A0=double(A0); W=double(W);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进行数据类型转换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a=0.05;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嵌入强度因子为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0.05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i=1:3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[U1{i},S1{i},V1{i}]=svd(A0(:,:,i));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对载体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层分别进行奇异值分解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A1(:,:,i)=S1{i}+a*W(:,:,i);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A1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矩阵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[U2{i},S2{i},V2{i}]=svd(A1(:,:,i));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A1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的各层进行奇异值分解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A2(:,:,i)=U1{i}*S2{i}*V1{i}';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A2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矩阵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188964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407193-9C3F-4F3E-9C3D-9D4C3E13CF92}"/>
              </a:ext>
            </a:extLst>
          </p:cNvPr>
          <p:cNvSpPr txBox="1"/>
          <p:nvPr/>
        </p:nvSpPr>
        <p:spPr>
          <a:xfrm>
            <a:off x="191619" y="1298645"/>
            <a:ext cx="732528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AW=A;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整体水印合成图片初始化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AW([1:m1],[1:m2],:)=A2;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左上角替换成水印合成子块，水印嵌入完成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AW=uint8(AW); W=uint8(W);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变换回原来的数据类型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subplot(1,3,1), imshow(A)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显示载体图片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subplot(1,3,2), imshow(W)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显示水印图片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subplot(1,3,3), imshow(AW)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显示嵌入水印的合成图片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以下是水印的提出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AWstar=imnoise(AW,'gaussian',0,0.01);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加入高斯噪声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A2star=AWstar([1:m1],[1:m2],:);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提出子块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A2star=double(A2star);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进行数据类型转换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i=1:3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[U3{i},S2star{i},V3{i}]=svd(A2star(:,:,i));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奇异值分解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A1star(:,:,i)=U2{i}*S2star{i}*V2{i}';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A1*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Wstar(:,:,i)=(A1star(:,:,i)-S1{i})/a;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W*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33835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FFFE65-D7D7-491C-A059-F43FAF172FA9}"/>
              </a:ext>
            </a:extLst>
          </p:cNvPr>
          <p:cNvSpPr txBox="1"/>
          <p:nvPr/>
        </p:nvSpPr>
        <p:spPr>
          <a:xfrm>
            <a:off x="245408" y="2082551"/>
            <a:ext cx="806487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i=1:3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Wstar(:,:,i)=medfilt2(Wstar(:,:,i));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对提取水印的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R,G,B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层进行中值滤波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Wstar=uint8(Wstar);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进行类型转换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figure, subplot(1,2,1), imshow(AWstar)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显示被噪声污染的合成图片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subplot(1,2,2), imshow(Wstar)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显示提出的水印图片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965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460052"/>
              </p:ext>
            </p:extLst>
          </p:nvPr>
        </p:nvGraphicFramePr>
        <p:xfrm>
          <a:off x="184150" y="1020016"/>
          <a:ext cx="87757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052235" imgH="3766740" progId="Word.Document.12">
                  <p:embed/>
                </p:oleObj>
              </mc:Choice>
              <mc:Fallback>
                <p:oleObj name="Document" r:id="rId2" imgW="9052235" imgH="376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4150" y="1020016"/>
                        <a:ext cx="87757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77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6650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13.4.2   </a:t>
            </a:r>
            <a:r>
              <a:rPr lang="zh-CN" altLang="zh-CN" sz="4200" b="1">
                <a:solidFill>
                  <a:srgbClr val="319095"/>
                </a:solidFill>
              </a:rPr>
              <a:t>基于</a:t>
            </a:r>
            <a:r>
              <a:rPr lang="en-US" altLang="zh-CN" sz="4200" b="1">
                <a:solidFill>
                  <a:srgbClr val="319095"/>
                </a:solidFill>
              </a:rPr>
              <a:t>DCT</a:t>
            </a:r>
            <a:r>
              <a:rPr lang="zh-CN" altLang="zh-CN" sz="4200" b="1">
                <a:solidFill>
                  <a:srgbClr val="319095"/>
                </a:solidFill>
              </a:rPr>
              <a:t>变换的水印算法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606617"/>
              </p:ext>
            </p:extLst>
          </p:nvPr>
        </p:nvGraphicFramePr>
        <p:xfrm>
          <a:off x="177800" y="1309688"/>
          <a:ext cx="8256588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5550757" progId="Word.Document.12">
                  <p:embed/>
                </p:oleObj>
              </mc:Choice>
              <mc:Fallback>
                <p:oleObj name="Document" r:id="rId3" imgW="8548607" imgH="5550757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800" y="1309688"/>
                        <a:ext cx="8256588" cy="536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978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141550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水印嵌入算法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00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8999790"/>
              </p:ext>
            </p:extLst>
          </p:nvPr>
        </p:nvGraphicFramePr>
        <p:xfrm>
          <a:off x="531813" y="804863"/>
          <a:ext cx="7861300" cy="498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54264" progId="Word.Document.12">
                  <p:embed/>
                </p:oleObj>
              </mc:Choice>
              <mc:Fallback>
                <p:oleObj name="Document" r:id="rId2" imgW="8129635" imgH="51542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8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860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5070056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930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806802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868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970106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340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811823"/>
              </p:ext>
            </p:extLst>
          </p:nvPr>
        </p:nvGraphicFramePr>
        <p:xfrm>
          <a:off x="504825" y="1624013"/>
          <a:ext cx="8188325" cy="495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55787" progId="Word.Document.12">
                  <p:embed/>
                </p:oleObj>
              </mc:Choice>
              <mc:Fallback>
                <p:oleObj name="Document" r:id="rId2" imgW="8153322" imgH="4955787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95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水印提取算法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9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0034415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87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825450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28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682527"/>
              </p:ext>
            </p:extLst>
          </p:nvPr>
        </p:nvGraphicFramePr>
        <p:xfrm>
          <a:off x="531813" y="8048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462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931999"/>
              </p:ext>
            </p:extLst>
          </p:nvPr>
        </p:nvGraphicFramePr>
        <p:xfrm>
          <a:off x="546100" y="831850"/>
          <a:ext cx="7861300" cy="458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757671" progId="Word.Document.12">
                  <p:embed/>
                </p:oleObj>
              </mc:Choice>
              <mc:Fallback>
                <p:oleObj name="Document" r:id="rId2" imgW="8111970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6100" y="831850"/>
                        <a:ext cx="7861300" cy="458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315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533133"/>
              </p:ext>
            </p:extLst>
          </p:nvPr>
        </p:nvGraphicFramePr>
        <p:xfrm>
          <a:off x="531813" y="804863"/>
          <a:ext cx="8188325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70137" progId="Word.Document.12">
                  <p:embed/>
                </p:oleObj>
              </mc:Choice>
              <mc:Fallback>
                <p:oleObj name="Document" r:id="rId2" imgW="8129635" imgH="33701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88325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34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173672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044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B8DC09D-AFA4-4CB7-B36E-FC4547DFC701}"/>
              </a:ext>
            </a:extLst>
          </p:cNvPr>
          <p:cNvSpPr txBox="1"/>
          <p:nvPr/>
        </p:nvSpPr>
        <p:spPr>
          <a:xfrm>
            <a:off x="702609" y="666633"/>
            <a:ext cx="565448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a=imread('Lena.bmp');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读入载体图像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图像的长和高都必须化成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8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的整数倍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[M1,N1]=size(a);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计算载体图像的大小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a=im2double(a);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数据转换成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double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类型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knum1=M1/8; knum2=N1/8;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把载体图像划分成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8×8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的子块，高和长方向划分的块数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b0=imread('tu10.bmp');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读入水印图像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b=im2double(b0);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数据转换成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double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类型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subplot(1,2,1), imshow(a)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显示载体图像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subplot(1,2,2), imshow(b)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显示水印图像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mask1=[1 1 1 1 0 0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1 1 1 0 0 0 0 0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1 1 0 0 0 0 0 0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1 0 0 0 0 0 0 0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0 0 0 0 0 0 0 0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0 0 0 0 0 0 0 0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0 0 0 0 0 0 0 0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0 0 0 0 0 0 0 0];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给出低频的掩膜矩阵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161345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44439F-7ACC-44A4-8530-E5EC5C488924}"/>
              </a:ext>
            </a:extLst>
          </p:cNvPr>
          <p:cNvSpPr txBox="1"/>
          <p:nvPr/>
        </p:nvSpPr>
        <p:spPr>
          <a:xfrm>
            <a:off x="702609" y="666633"/>
            <a:ext cx="565448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ind1=find(mask1==1);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低频系数的位置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mask2=[0 0 0 0 1 1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0 0 0 1 1 0 0 0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0 0 1 1 0 0 0 0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0 1 1 0 0 0 0 0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1 1 0 0 0 0 0 0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1 0 0 0 0 0 0 0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0 0 0 0 0 0 0 0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0 0 0 0 0 0 0 0];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给出中频的掩膜矩阵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ind2=find(mask2==1);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中频系数的位置，总共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11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[M2,N2]=size(b);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计算水印图像的大小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L=M2*N2;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计算水印图像的像素个数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knum3=ceil(M2*N2/11);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水印图像按照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11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个元素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块，分的块数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b=b(:); b(L+1:11*knum3)=0;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水印图像数据变成列向量，后面不足一块的元素补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T=dctmtx(8);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给出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8×8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DCT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变换矩阵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ab=zeros(M1,N1);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合成图像的初值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k=0;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嵌入水印块计数器的初值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57290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FAC023D-030E-40AE-9F9B-569F7EFC7528}"/>
              </a:ext>
            </a:extLst>
          </p:cNvPr>
          <p:cNvSpPr txBox="1"/>
          <p:nvPr/>
        </p:nvSpPr>
        <p:spPr>
          <a:xfrm>
            <a:off x="702609" y="805132"/>
            <a:ext cx="565448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i=0:knum1-1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该两层循环进行水印嵌入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j=0:knum2-1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xa=a([8*i+1:8*i+8],[8*j+1:8*j+8]);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提取载体图像的子块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ya=T*xa*T';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载体图像子块做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DCT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变换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coef1=(mask1+mask2).*ya;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提取低频和中频系数，作为合成子块初值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if k&lt;knum3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在中频系数上嵌入水印子块的信息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coef1(ind2)=coef1(ind2)+0.05*b(11*k+1:11*k+11);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对合成子块进行逆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DCT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变换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ab([8*i+1:8*i+8],[8*j+1:8*j+8])=T'*coef1*T;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k=k+1;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acha=ab-a;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提取合成图像和原图像的差图像；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k=0; tb=zeros(11*knum3,1);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提取水印图像的初值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691667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69E9E83-16AF-49D8-9329-6DAD4D2A488C}"/>
              </a:ext>
            </a:extLst>
          </p:cNvPr>
          <p:cNvSpPr txBox="1"/>
          <p:nvPr/>
        </p:nvSpPr>
        <p:spPr>
          <a:xfrm>
            <a:off x="702609" y="805132"/>
            <a:ext cx="565448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i=0:knum1-1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该两层循环进行水印提取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j=0:knum2-1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xa2=acha([8*i+1:8*i+8],[8*j+1:8*j+8]);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提取差图像的子块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ya2=T*xa2*T';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差图像子块做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DCT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变换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coef2=mask2.*ya2;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提取差图像中频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DCT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系数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if k&lt;knum3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tb(11*k+1:11*k+11)=20*coef2(ind2);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提取水印图像的像素值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k=k+1;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tb(L+1:end)=[];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把水印图像列向量的后面补的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0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删除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tb=reshape(tb,[M2,N2]);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把列向量变成矩阵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figure, subplot(1,2,1), imshow(ab)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显示水印合成图像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subplot(1,2,2), imshow(tb)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显示提取的水印图像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372667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628793"/>
            <a:ext cx="6706442" cy="160041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/>
            <a:r>
              <a:rPr lang="zh-CN" altLang="zh-CN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图像的加密</a:t>
            </a:r>
            <a:endParaRPr lang="en-US" altLang="zh-CN" sz="4800" b="1" kern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pPr algn="ctr"/>
            <a:r>
              <a:rPr lang="zh-CN" altLang="zh-CN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和隐藏</a:t>
            </a: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23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13.5.1  </a:t>
            </a:r>
            <a:r>
              <a:rPr lang="zh-CN" altLang="zh-CN" sz="4200" b="1">
                <a:solidFill>
                  <a:srgbClr val="319095"/>
                </a:solidFill>
              </a:rPr>
              <a:t>问题的提出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438099"/>
              </p:ext>
            </p:extLst>
          </p:nvPr>
        </p:nvGraphicFramePr>
        <p:xfrm>
          <a:off x="477044" y="1357125"/>
          <a:ext cx="8189912" cy="555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947089" progId="Word.Document.12">
                  <p:embed/>
                </p:oleObj>
              </mc:Choice>
              <mc:Fallback>
                <p:oleObj name="Document" r:id="rId2" imgW="8153322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044" y="1357125"/>
                        <a:ext cx="8189912" cy="555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384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408637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720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98800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251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583110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75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865041"/>
              </p:ext>
            </p:extLst>
          </p:nvPr>
        </p:nvGraphicFramePr>
        <p:xfrm>
          <a:off x="531813" y="804863"/>
          <a:ext cx="7861300" cy="382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4846" progId="Word.Document.12">
                  <p:embed/>
                </p:oleObj>
              </mc:Choice>
              <mc:Fallback>
                <p:oleObj name="Document" r:id="rId2" imgW="8129635" imgH="39648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2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274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13.5.2  </a:t>
            </a:r>
            <a:r>
              <a:rPr lang="zh-CN" altLang="en-US" sz="4200" b="1">
                <a:solidFill>
                  <a:srgbClr val="319095"/>
                </a:solidFill>
              </a:rPr>
              <a:t>加密算法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619233"/>
              </p:ext>
            </p:extLst>
          </p:nvPr>
        </p:nvGraphicFramePr>
        <p:xfrm>
          <a:off x="490538" y="1501775"/>
          <a:ext cx="8189912" cy="316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171661" progId="Word.Document.12">
                  <p:embed/>
                </p:oleObj>
              </mc:Choice>
              <mc:Fallback>
                <p:oleObj name="Document" r:id="rId2" imgW="8153322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316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019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961147"/>
              </p:ext>
            </p:extLst>
          </p:nvPr>
        </p:nvGraphicFramePr>
        <p:xfrm>
          <a:off x="504919" y="710734"/>
          <a:ext cx="7861300" cy="593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45205" progId="Word.Document.12">
                  <p:embed/>
                </p:oleObj>
              </mc:Choice>
              <mc:Fallback>
                <p:oleObj name="Document" r:id="rId2" imgW="8129635" imgH="61452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919" y="710734"/>
                        <a:ext cx="7861300" cy="593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059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970923"/>
              </p:ext>
            </p:extLst>
          </p:nvPr>
        </p:nvGraphicFramePr>
        <p:xfrm>
          <a:off x="531813" y="8048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049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13.5.3  </a:t>
            </a:r>
            <a:r>
              <a:rPr lang="zh-CN" altLang="en-US" sz="4200" b="1">
                <a:solidFill>
                  <a:srgbClr val="319095"/>
                </a:solidFill>
              </a:rPr>
              <a:t>图像的隐藏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0391"/>
              </p:ext>
            </p:extLst>
          </p:nvPr>
        </p:nvGraphicFramePr>
        <p:xfrm>
          <a:off x="490538" y="1501775"/>
          <a:ext cx="8189912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55787" progId="Word.Document.12">
                  <p:embed/>
                </p:oleObj>
              </mc:Choice>
              <mc:Fallback>
                <p:oleObj name="Document" r:id="rId2" imgW="8153322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91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096072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086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4046334"/>
              </p:ext>
            </p:extLst>
          </p:nvPr>
        </p:nvGraphicFramePr>
        <p:xfrm>
          <a:off x="531813" y="804863"/>
          <a:ext cx="7861300" cy="593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45205" progId="Word.Document.12">
                  <p:embed/>
                </p:oleObj>
              </mc:Choice>
              <mc:Fallback>
                <p:oleObj name="Document" r:id="rId2" imgW="8129635" imgH="61452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93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877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23334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307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13.5.4  </a:t>
            </a:r>
            <a:r>
              <a:rPr lang="zh-CN" altLang="en-US" sz="4200" b="1">
                <a:solidFill>
                  <a:srgbClr val="319095"/>
                </a:solidFill>
              </a:rPr>
              <a:t>仿真结果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209891"/>
              </p:ext>
            </p:extLst>
          </p:nvPr>
        </p:nvGraphicFramePr>
        <p:xfrm>
          <a:off x="490538" y="1501775"/>
          <a:ext cx="8189912" cy="316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171661" progId="Word.Document.12">
                  <p:embed/>
                </p:oleObj>
              </mc:Choice>
              <mc:Fallback>
                <p:oleObj name="Document" r:id="rId2" imgW="8153322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316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85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714367"/>
              </p:ext>
            </p:extLst>
          </p:nvPr>
        </p:nvGraphicFramePr>
        <p:xfrm>
          <a:off x="-1106487" y="872098"/>
          <a:ext cx="10250487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106487" y="872098"/>
                        <a:ext cx="10250487" cy="439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574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2577686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60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2111CFF-BE09-47CC-A518-D42AE3159524}"/>
              </a:ext>
            </a:extLst>
          </p:cNvPr>
          <p:cNvSpPr txBox="1"/>
          <p:nvPr/>
        </p:nvSpPr>
        <p:spPr>
          <a:xfrm>
            <a:off x="191620" y="1022954"/>
            <a:ext cx="8952379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a=imread('tu11_1.bmp'); ws1=size(a);    %</a:t>
            </a:r>
            <a:r>
              <a:rPr lang="zh-CN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读入保密图像，并计算维数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b=imread('tu11_2.bmp'); ws2=size(b);   %</a:t>
            </a:r>
            <a:r>
              <a:rPr lang="zh-CN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读入载体图像，并计算维数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nb=imresize(b,ws1(1:2));  %</a:t>
            </a:r>
            <a:r>
              <a:rPr lang="zh-CN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把载体图像变换成与保密图像同样大小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key=-0.400001;  %</a:t>
            </a:r>
            <a:r>
              <a:rPr lang="zh-CN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给出密钥，即混沌序列的初始值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L=max(ws1); x(1)=key; y(1)=key; alpha=1.4; beta=0.3;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i=1:L-1     %</a:t>
            </a:r>
            <a:r>
              <a:rPr lang="zh-CN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生成两个混沌序列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x(i+1)=1-alpha*x(i)^2+y(i); y(i+1)=beta*x(i);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x(ws1(1)+1:end)=[]; %</a:t>
            </a:r>
            <a:r>
              <a:rPr lang="zh-CN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删除</a:t>
            </a:r>
            <a:r>
              <a:rPr lang="en-US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  <a:r>
              <a:rPr lang="zh-CN" altLang="zh-CN" sz="22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后面一部分元素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482161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27E73BA-9DA5-4145-80BF-4B9542BAF2E6}"/>
              </a:ext>
            </a:extLst>
          </p:cNvPr>
          <p:cNvSpPr txBox="1"/>
          <p:nvPr/>
        </p:nvSpPr>
        <p:spPr>
          <a:xfrm>
            <a:off x="231961" y="1251553"/>
            <a:ext cx="810521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[sx,ind1]=sort(x); [sy,ind2]=sort(y); %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对混沌序列按照从小到大排序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ea(ind1,ind2,:)=a; %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打乱保密图像的行序和列序，生成加密图像矩阵</a:t>
            </a:r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ea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imshow(ea) %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显示保密图像加密后得到的图像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nb2=bitand(nb,240); %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载体图像与</a:t>
            </a:r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11110000(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（二进制）</a:t>
            </a:r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=240(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十进制）</a:t>
            </a:r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)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逐位与运算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ea2=bitand(ea,240); %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加密图像与</a:t>
            </a:r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11110000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逐位与运算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ea2=ea2/16; %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加密图像高</a:t>
            </a:r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4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位移到低</a:t>
            </a:r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4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位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da=bitor(nb2,ea2); %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把加密图像嵌入载体图像的低</a:t>
            </a:r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4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位，构造合成图像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da2=bitand(da,15)*16; %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这里</a:t>
            </a:r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15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（十进制）</a:t>
            </a:r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=00001111,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提取加密图像的高</a:t>
            </a:r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4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位，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da3=da2(ind1,ind2,:); %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对加密图像进行解密</a:t>
            </a:r>
            <a:endParaRPr lang="en-US" altLang="zh-CN" sz="2000" b="1" kern="100">
              <a:solidFill>
                <a:srgbClr val="333333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 marL="266700" algn="just"/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figure, subplot(1,2,1), imshow(da3) %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显示提取的并解密以后的原图像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subplot(1,2,2),imshow(da) %</a:t>
            </a:r>
            <a:r>
              <a:rPr lang="zh-CN" altLang="zh-CN" sz="2000" b="1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显示嵌入加密图像的合成图像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573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2799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13.1.3  </a:t>
            </a:r>
            <a:r>
              <a:rPr lang="zh-CN" altLang="en-US" sz="4200" b="1">
                <a:solidFill>
                  <a:srgbClr val="319095"/>
                </a:solidFill>
              </a:rPr>
              <a:t>数据类</a:t>
            </a:r>
            <a:endParaRPr lang="zh-CN" altLang="zh-CN" sz="4200" b="1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209836"/>
              </p:ext>
            </p:extLst>
          </p:nvPr>
        </p:nvGraphicFramePr>
        <p:xfrm>
          <a:off x="490538" y="1501775"/>
          <a:ext cx="8189912" cy="278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788396" progId="Word.Document.12">
                  <p:embed/>
                </p:oleObj>
              </mc:Choice>
              <mc:Fallback>
                <p:oleObj name="Document" r:id="rId2" imgW="8153322" imgH="27883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278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313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414981"/>
              </p:ext>
            </p:extLst>
          </p:nvPr>
        </p:nvGraphicFramePr>
        <p:xfrm>
          <a:off x="531813" y="804863"/>
          <a:ext cx="7861300" cy="545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647033" progId="Word.Document.12">
                  <p:embed/>
                </p:oleObj>
              </mc:Choice>
              <mc:Fallback>
                <p:oleObj name="Document" r:id="rId2" imgW="8111970" imgH="56470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5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242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2799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13.1.4  </a:t>
            </a:r>
            <a:r>
              <a:rPr lang="zh-CN" altLang="en-US" sz="4200" b="1">
                <a:solidFill>
                  <a:srgbClr val="319095"/>
                </a:solidFill>
              </a:rPr>
              <a:t>图像类型</a:t>
            </a:r>
            <a:endParaRPr lang="zh-CN" altLang="zh-CN" sz="4200" b="1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643642"/>
              </p:ext>
            </p:extLst>
          </p:nvPr>
        </p:nvGraphicFramePr>
        <p:xfrm>
          <a:off x="490538" y="1501775"/>
          <a:ext cx="8189912" cy="226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270412" progId="Word.Document.12">
                  <p:embed/>
                </p:oleObj>
              </mc:Choice>
              <mc:Fallback>
                <p:oleObj name="Document" r:id="rId2" imgW="8153322" imgH="22704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2265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977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010850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08145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010850"/>
            <a:ext cx="7054567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数字图像概述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2976913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3047514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2976913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亮度变换与空间滤波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3947464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/>
          <p:nvPr/>
        </p:nvCxnSpPr>
        <p:spPr>
          <a:xfrm>
            <a:off x="4488270" y="401806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9538" y="3947464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频域变换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613781" y="4852896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/>
          <p:nvPr/>
        </p:nvCxnSpPr>
        <p:spPr>
          <a:xfrm>
            <a:off x="4492753" y="492349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584021" y="4852896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数字图像的水印防伪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标题层">
            <a:extLst>
              <a:ext uri="{FF2B5EF4-FFF2-40B4-BE49-F238E27FC236}">
                <a16:creationId xmlns:a16="http://schemas.microsoft.com/office/drawing/2014/main" id="{5BB4A4F5-BF85-4692-90AD-70A60C4D7391}"/>
              </a:ext>
            </a:extLst>
          </p:cNvPr>
          <p:cNvSpPr txBox="1"/>
          <p:nvPr/>
        </p:nvSpPr>
        <p:spPr bwMode="auto">
          <a:xfrm>
            <a:off x="3618264" y="5704540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9A372A1-5BD8-4B5A-B9FA-699F17250731}"/>
              </a:ext>
            </a:extLst>
          </p:cNvPr>
          <p:cNvCxnSpPr/>
          <p:nvPr/>
        </p:nvCxnSpPr>
        <p:spPr>
          <a:xfrm>
            <a:off x="4497236" y="577514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8" name="标题层">
            <a:extLst>
              <a:ext uri="{FF2B5EF4-FFF2-40B4-BE49-F238E27FC236}">
                <a16:creationId xmlns:a16="http://schemas.microsoft.com/office/drawing/2014/main" id="{2C40E392-BFB2-47B6-A410-6303A469B212}"/>
              </a:ext>
            </a:extLst>
          </p:cNvPr>
          <p:cNvSpPr txBox="1"/>
          <p:nvPr/>
        </p:nvSpPr>
        <p:spPr bwMode="auto">
          <a:xfrm>
            <a:off x="4588504" y="5704540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图像的加密和隐藏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  <p:bldP spid="16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5202172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二值图像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02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480518"/>
              </p:ext>
            </p:extLst>
          </p:nvPr>
        </p:nvGraphicFramePr>
        <p:xfrm>
          <a:off x="531813" y="804863"/>
          <a:ext cx="7861300" cy="522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10374" progId="Word.Document.12">
                  <p:embed/>
                </p:oleObj>
              </mc:Choice>
              <mc:Fallback>
                <p:oleObj name="Document" r:id="rId2" imgW="8129635" imgH="54103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2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809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030370"/>
              </p:ext>
            </p:extLst>
          </p:nvPr>
        </p:nvGraphicFramePr>
        <p:xfrm>
          <a:off x="570805" y="1418571"/>
          <a:ext cx="8188325" cy="539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378675" progId="Word.Document.12">
                  <p:embed/>
                </p:oleObj>
              </mc:Choice>
              <mc:Fallback>
                <p:oleObj name="Document" r:id="rId2" imgW="8153322" imgH="5378675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0805" y="1418571"/>
                        <a:ext cx="8188325" cy="539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灰度图像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41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903570"/>
              </p:ext>
            </p:extLst>
          </p:nvPr>
        </p:nvGraphicFramePr>
        <p:xfrm>
          <a:off x="504825" y="1624013"/>
          <a:ext cx="8188325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162962" progId="Word.Document.12">
                  <p:embed/>
                </p:oleObj>
              </mc:Choice>
              <mc:Fallback>
                <p:oleObj name="Document" r:id="rId2" imgW="8153322" imgH="416296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16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3.RGB</a:t>
            </a:r>
            <a:r>
              <a:rPr lang="zh-CN" altLang="en-US" sz="3600" b="1">
                <a:solidFill>
                  <a:srgbClr val="0293B8"/>
                </a:solidFill>
              </a:rPr>
              <a:t>彩色图像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85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16826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110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760747"/>
              </p:ext>
            </p:extLst>
          </p:nvPr>
        </p:nvGraphicFramePr>
        <p:xfrm>
          <a:off x="504825" y="1624013"/>
          <a:ext cx="8188325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162962" progId="Word.Document.12">
                  <p:embed/>
                </p:oleObj>
              </mc:Choice>
              <mc:Fallback>
                <p:oleObj name="Document" r:id="rId2" imgW="8153322" imgH="416296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16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4.</a:t>
            </a:r>
            <a:r>
              <a:rPr lang="zh-CN" altLang="en-US" sz="3600" b="1">
                <a:solidFill>
                  <a:srgbClr val="0293B8"/>
                </a:solidFill>
              </a:rPr>
              <a:t>索引图像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99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329634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366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69" y="574120"/>
            <a:ext cx="9001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13.1.5  </a:t>
            </a:r>
            <a:r>
              <a:rPr lang="zh-CN" altLang="zh-CN" sz="4200" b="1">
                <a:solidFill>
                  <a:srgbClr val="319095"/>
                </a:solidFill>
              </a:rPr>
              <a:t>数据类与图像类型间的转换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890551"/>
              </p:ext>
            </p:extLst>
          </p:nvPr>
        </p:nvGraphicFramePr>
        <p:xfrm>
          <a:off x="490538" y="1501775"/>
          <a:ext cx="8189912" cy="226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271493" progId="Word.Document.12">
                  <p:embed/>
                </p:oleObj>
              </mc:Choice>
              <mc:Fallback>
                <p:oleObj name="Document" r:id="rId2" imgW="8153322" imgH="227149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2265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581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600416"/>
              </p:ext>
            </p:extLst>
          </p:nvPr>
        </p:nvGraphicFramePr>
        <p:xfrm>
          <a:off x="531813" y="804863"/>
          <a:ext cx="7861300" cy="338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501254" progId="Word.Document.12">
                  <p:embed/>
                </p:oleObj>
              </mc:Choice>
              <mc:Fallback>
                <p:oleObj name="Document" r:id="rId2" imgW="8111970" imgH="35012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38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717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47464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449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155024"/>
              </p:ext>
            </p:extLst>
          </p:nvPr>
        </p:nvGraphicFramePr>
        <p:xfrm>
          <a:off x="531813" y="804863"/>
          <a:ext cx="7861300" cy="574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7089" progId="Word.Document.12">
                  <p:embed/>
                </p:oleObj>
              </mc:Choice>
              <mc:Fallback>
                <p:oleObj name="Document" r:id="rId2" imgW="8129635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74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39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801779"/>
            <a:ext cx="6706442" cy="160041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亮度变换与</a:t>
            </a:r>
            <a:endParaRPr lang="en-US" altLang="zh-CN" sz="4800" b="1" kern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pPr algn="ctr" defTabSz="1219140">
              <a:defRPr/>
            </a:pPr>
            <a:r>
              <a:rPr lang="zh-CN" altLang="zh-CN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空间滤波</a:t>
            </a:r>
            <a:endParaRPr lang="zh-CN" altLang="en-US" sz="4800" b="1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756451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73544" progId="Word.Document.12">
                  <p:embed/>
                </p:oleObj>
              </mc:Choice>
              <mc:Fallback>
                <p:oleObj name="Document" r:id="rId2" imgW="8129635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36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700498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221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974840"/>
              </p:ext>
            </p:extLst>
          </p:nvPr>
        </p:nvGraphicFramePr>
        <p:xfrm>
          <a:off x="531813" y="804863"/>
          <a:ext cx="8339137" cy="651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14732" imgH="6734827" progId="Word.Document.12">
                  <p:embed/>
                </p:oleObj>
              </mc:Choice>
              <mc:Fallback>
                <p:oleObj name="Document" r:id="rId2" imgW="8614732" imgH="67348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339137" cy="651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197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071319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231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962096"/>
              </p:ext>
            </p:extLst>
          </p:nvPr>
        </p:nvGraphicFramePr>
        <p:xfrm>
          <a:off x="531813" y="804863"/>
          <a:ext cx="7861300" cy="444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757671" progId="Word.Document.12">
                  <p:embed/>
                </p:oleObj>
              </mc:Choice>
              <mc:Fallback>
                <p:oleObj name="Document" r:id="rId2" imgW="8111970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4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267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13.2.1</a:t>
            </a:r>
            <a:r>
              <a:rPr lang="zh-CN" altLang="en-US" sz="4200" b="1">
                <a:solidFill>
                  <a:srgbClr val="319095"/>
                </a:solidFill>
              </a:rPr>
              <a:t>线性空间滤波器</a:t>
            </a:r>
            <a:endParaRPr lang="zh-CN" altLang="zh-CN" sz="4200" b="1">
              <a:solidFill>
                <a:srgbClr val="319095"/>
              </a:solidFill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A62D570A-DBDB-4562-9476-0E633C5320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474217"/>
              </p:ext>
            </p:extLst>
          </p:nvPr>
        </p:nvGraphicFramePr>
        <p:xfrm>
          <a:off x="641350" y="1463769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1463769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763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1476313"/>
              </p:ext>
            </p:extLst>
          </p:nvPr>
        </p:nvGraphicFramePr>
        <p:xfrm>
          <a:off x="531813" y="804863"/>
          <a:ext cx="8229600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78382" imgH="4546007" progId="Word.Document.12">
                  <p:embed/>
                </p:oleObj>
              </mc:Choice>
              <mc:Fallback>
                <p:oleObj name="Document" r:id="rId2" imgW="8478382" imgH="45460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229600" cy="439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336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047966"/>
              </p:ext>
            </p:extLst>
          </p:nvPr>
        </p:nvGraphicFramePr>
        <p:xfrm>
          <a:off x="545260" y="630051"/>
          <a:ext cx="7861300" cy="593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45205" progId="Word.Document.12">
                  <p:embed/>
                </p:oleObj>
              </mc:Choice>
              <mc:Fallback>
                <p:oleObj name="Document" r:id="rId2" imgW="8129635" imgH="61452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5260" y="630051"/>
                        <a:ext cx="7861300" cy="593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649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662318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823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93582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608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069331"/>
              </p:ext>
            </p:extLst>
          </p:nvPr>
        </p:nvGraphicFramePr>
        <p:xfrm>
          <a:off x="531813" y="804863"/>
          <a:ext cx="7861300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5787" progId="Word.Document.12">
                  <p:embed/>
                </p:oleObj>
              </mc:Choice>
              <mc:Fallback>
                <p:oleObj name="Document" r:id="rId2" imgW="8129635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7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622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13.2.2  </a:t>
            </a:r>
            <a:r>
              <a:rPr lang="zh-CN" altLang="en-US" sz="4200" b="1">
                <a:solidFill>
                  <a:srgbClr val="319095"/>
                </a:solidFill>
              </a:rPr>
              <a:t>图像恢复实例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888286"/>
              </p:ext>
            </p:extLst>
          </p:nvPr>
        </p:nvGraphicFramePr>
        <p:xfrm>
          <a:off x="490538" y="1501775"/>
          <a:ext cx="8189912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784127" progId="Word.Document.12">
                  <p:embed/>
                </p:oleObj>
              </mc:Choice>
              <mc:Fallback>
                <p:oleObj name="Document" r:id="rId2" imgW="8153322" imgH="17841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151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1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7112E0D-2AD2-4E11-B813-5D873DF7C6CC}"/>
              </a:ext>
            </a:extLst>
          </p:cNvPr>
          <p:cNvSpPr txBox="1"/>
          <p:nvPr/>
        </p:nvSpPr>
        <p:spPr>
          <a:xfrm>
            <a:off x="178173" y="1532581"/>
            <a:ext cx="795729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f=imread('tu2.bmp');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读取原图像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h1=fspecial('laplacian',0);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式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(13.3)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的滤波器，等价于式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(13.5)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中参数为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0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g1=f-imfilter(f,h1);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中心为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-4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c=-1,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即从原图像中减去拉普拉斯算子处理的结果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h2=[1 1 1; 1 -8 1; 1 1 1];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式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(13.4)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的滤波器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g2=f-imfilter(f,h2);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中心为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-8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c=-1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subplot(1,3,1),imshow(f)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显示原图像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subplot(1,3,2),imshow(g1)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显示滤波器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(13.3)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修复的图像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subplot(1,3,3),imshow(g2)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显示滤波器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(13.4)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修复的图像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5579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139954"/>
              </p:ext>
            </p:extLst>
          </p:nvPr>
        </p:nvGraphicFramePr>
        <p:xfrm>
          <a:off x="531813" y="804863"/>
          <a:ext cx="7861300" cy="498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48972" progId="Word.Document.12">
                  <p:embed/>
                </p:oleObj>
              </mc:Choice>
              <mc:Fallback>
                <p:oleObj name="Document" r:id="rId2" imgW="8129635" imgH="5748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8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047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13.2.3 </a:t>
            </a:r>
            <a:r>
              <a:rPr lang="zh-CN" altLang="zh-CN" sz="4200" b="1">
                <a:solidFill>
                  <a:srgbClr val="319095"/>
                </a:solidFill>
              </a:rPr>
              <a:t>非线性空间滤波器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692994"/>
              </p:ext>
            </p:extLst>
          </p:nvPr>
        </p:nvGraphicFramePr>
        <p:xfrm>
          <a:off x="477044" y="1179046"/>
          <a:ext cx="8189912" cy="555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550496" progId="Word.Document.12">
                  <p:embed/>
                </p:oleObj>
              </mc:Choice>
              <mc:Fallback>
                <p:oleObj name="Document" r:id="rId2" imgW="8153322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044" y="1179046"/>
                        <a:ext cx="8189912" cy="555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284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352437"/>
              </p:ext>
            </p:extLst>
          </p:nvPr>
        </p:nvGraphicFramePr>
        <p:xfrm>
          <a:off x="531813" y="804863"/>
          <a:ext cx="7861300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36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346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846237"/>
              </p:ext>
            </p:extLst>
          </p:nvPr>
        </p:nvGraphicFramePr>
        <p:xfrm>
          <a:off x="491471" y="535921"/>
          <a:ext cx="7861300" cy="651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739914" progId="Word.Document.12">
                  <p:embed/>
                </p:oleObj>
              </mc:Choice>
              <mc:Fallback>
                <p:oleObj name="Document" r:id="rId2" imgW="8129635" imgH="673991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1471" y="535921"/>
                        <a:ext cx="7861300" cy="651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125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32776"/>
              </p:ext>
            </p:extLst>
          </p:nvPr>
        </p:nvGraphicFramePr>
        <p:xfrm>
          <a:off x="531813" y="804863"/>
          <a:ext cx="7861300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5787" progId="Word.Document.12">
                  <p:embed/>
                </p:oleObj>
              </mc:Choice>
              <mc:Fallback>
                <p:oleObj name="Document" r:id="rId2" imgW="8129635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7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017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813" y="8048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87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86500"/>
            <a:ext cx="6706442" cy="83097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傅里叶变换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1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3064435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215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822179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69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13.3.1  </a:t>
            </a:r>
            <a:r>
              <a:rPr lang="zh-CN" altLang="zh-CN" sz="4200" b="1">
                <a:solidFill>
                  <a:srgbClr val="319095"/>
                </a:solidFill>
              </a:rPr>
              <a:t>傅立叶变换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45284"/>
              </p:ext>
            </p:extLst>
          </p:nvPr>
        </p:nvGraphicFramePr>
        <p:xfrm>
          <a:off x="490538" y="1501775"/>
          <a:ext cx="8189912" cy="257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576952" progId="Word.Document.12">
                  <p:embed/>
                </p:oleObj>
              </mc:Choice>
              <mc:Fallback>
                <p:oleObj name="Document" r:id="rId2" imgW="8153322" imgH="257695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2579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320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241182"/>
              </p:ext>
            </p:extLst>
          </p:nvPr>
        </p:nvGraphicFramePr>
        <p:xfrm>
          <a:off x="384870" y="1314731"/>
          <a:ext cx="8188325" cy="575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748972" progId="Word.Document.12">
                  <p:embed/>
                </p:oleObj>
              </mc:Choice>
              <mc:Fallback>
                <p:oleObj name="Document" r:id="rId2" imgW="8153322" imgH="574897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70" y="1314731"/>
                        <a:ext cx="8188325" cy="575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二维连续傅立叶变换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94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96056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079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79443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496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830678"/>
              </p:ext>
            </p:extLst>
          </p:nvPr>
        </p:nvGraphicFramePr>
        <p:xfrm>
          <a:off x="504825" y="1624013"/>
          <a:ext cx="8188325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162962" progId="Word.Document.12">
                  <p:embed/>
                </p:oleObj>
              </mc:Choice>
              <mc:Fallback>
                <p:oleObj name="Document" r:id="rId2" imgW="8153322" imgH="416296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16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</a:t>
            </a:r>
            <a:r>
              <a:rPr lang="en-US" altLang="zh-CN" b="1">
                <a:solidFill>
                  <a:srgbClr val="0293B8"/>
                </a:solidFill>
              </a:rPr>
              <a:t>.</a:t>
            </a:r>
            <a:r>
              <a:rPr lang="zh-CN" altLang="zh-CN" sz="3600" b="1">
                <a:solidFill>
                  <a:srgbClr val="0293B8"/>
                </a:solidFill>
              </a:rPr>
              <a:t>二维离散傅立叶变换（</a:t>
            </a:r>
            <a:r>
              <a:rPr lang="en-US" altLang="zh-CN" sz="3600" b="1">
                <a:solidFill>
                  <a:srgbClr val="0293B8"/>
                </a:solidFill>
              </a:rPr>
              <a:t>DFT</a:t>
            </a:r>
            <a:r>
              <a:rPr lang="zh-CN" altLang="zh-CN" sz="3600" b="1">
                <a:solidFill>
                  <a:srgbClr val="0293B8"/>
                </a:solidFill>
              </a:rPr>
              <a:t>）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88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251584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631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9372683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131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78216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7938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</a:t>
            </a:r>
            <a:r>
              <a:rPr lang="en-US" altLang="zh-CN" b="1">
                <a:solidFill>
                  <a:srgbClr val="0293B8"/>
                </a:solidFill>
              </a:rPr>
              <a:t>.</a:t>
            </a:r>
            <a:r>
              <a:rPr lang="zh-CN" altLang="zh-CN" sz="3600" b="1">
                <a:solidFill>
                  <a:srgbClr val="0293B8"/>
                </a:solidFill>
              </a:rPr>
              <a:t>基于离散傅立叶变换的频域滤波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4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489160"/>
              </p:ext>
            </p:extLst>
          </p:nvPr>
        </p:nvGraphicFramePr>
        <p:xfrm>
          <a:off x="531813" y="804863"/>
          <a:ext cx="8134350" cy="574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87715" imgH="5947272" progId="Word.Document.12">
                  <p:embed/>
                </p:oleObj>
              </mc:Choice>
              <mc:Fallback>
                <p:oleObj name="Document" r:id="rId2" imgW="8387715" imgH="59472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34350" cy="574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27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数字图像概述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223619"/>
              </p:ext>
            </p:extLst>
          </p:nvPr>
        </p:nvGraphicFramePr>
        <p:xfrm>
          <a:off x="531813" y="804863"/>
          <a:ext cx="8324850" cy="577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90332" imgH="5972224" progId="Word.Document.12">
                  <p:embed/>
                </p:oleObj>
              </mc:Choice>
              <mc:Fallback>
                <p:oleObj name="Document" r:id="rId2" imgW="8590332" imgH="59722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324850" cy="577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025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591748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82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805901"/>
              </p:ext>
            </p:extLst>
          </p:nvPr>
        </p:nvGraphicFramePr>
        <p:xfrm>
          <a:off x="531813" y="804863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269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273147"/>
              </p:ext>
            </p:extLst>
          </p:nvPr>
        </p:nvGraphicFramePr>
        <p:xfrm>
          <a:off x="531813" y="804863"/>
          <a:ext cx="7861300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5787" progId="Word.Document.12">
                  <p:embed/>
                </p:oleObj>
              </mc:Choice>
              <mc:Fallback>
                <p:oleObj name="Document" r:id="rId2" imgW="8129635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7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376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813572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269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438591"/>
              </p:ext>
            </p:extLst>
          </p:nvPr>
        </p:nvGraphicFramePr>
        <p:xfrm>
          <a:off x="531813" y="804863"/>
          <a:ext cx="7861300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70137" progId="Word.Document.12">
                  <p:embed/>
                </p:oleObj>
              </mc:Choice>
              <mc:Fallback>
                <p:oleObj name="Document" r:id="rId2" imgW="8129635" imgH="33701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375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470640-CA4F-4BBF-8C24-230439992968}"/>
              </a:ext>
            </a:extLst>
          </p:cNvPr>
          <p:cNvSpPr txBox="1"/>
          <p:nvPr/>
        </p:nvSpPr>
        <p:spPr>
          <a:xfrm>
            <a:off x="702608" y="943632"/>
            <a:ext cx="801108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cm=imread('cameraman.tif');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读入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的内置图像文件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cameraman.tif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[n,m]=size(cm);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计算图像的维数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cf=fft2(cm);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进行傅氏变换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cf=fftshift(cf);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进行中心变换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u=[-floor(m/2):floor((m-1)/2)];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水平频率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v=[-floor(n/2):floor((n-1)/2)];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垂直频率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[uu,vv]=meshgrid(u,v);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频域平面上的网格结点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bl=1./(1+(sqrt(uu.^2+vv.^2)/15).^2);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构造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阶巴特沃兹低通滤波器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cfl=bl.*cf;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逐点相乘，进行低通滤波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cml=real(ifft2(cfl));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进行逆傅氏变换，并取实部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%cml=ifftshift(cml);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cml=uint8(cml);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必须进行数据格式转换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subplot(1,2,1), imshow(cm)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显示原图像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subplot(1,2,2), imshow(cml)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显示滤波后的图像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85529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13.3.2  </a:t>
            </a:r>
            <a:r>
              <a:rPr lang="zh-CN" altLang="zh-CN" sz="4200" b="1">
                <a:solidFill>
                  <a:srgbClr val="319095"/>
                </a:solidFill>
              </a:rPr>
              <a:t>离散余弦变换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217021"/>
              </p:ext>
            </p:extLst>
          </p:nvPr>
        </p:nvGraphicFramePr>
        <p:xfrm>
          <a:off x="490538" y="1501775"/>
          <a:ext cx="8189912" cy="349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80465" imgH="3485044" progId="Word.Document.12">
                  <p:embed/>
                </p:oleObj>
              </mc:Choice>
              <mc:Fallback>
                <p:oleObj name="Document" r:id="rId2" imgW="8180465" imgH="34850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3494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643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932909"/>
              </p:ext>
            </p:extLst>
          </p:nvPr>
        </p:nvGraphicFramePr>
        <p:xfrm>
          <a:off x="531813" y="804863"/>
          <a:ext cx="8188325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34221" imgH="3557917" progId="Word.Document.12">
                  <p:embed/>
                </p:oleObj>
              </mc:Choice>
              <mc:Fallback>
                <p:oleObj name="Document" r:id="rId2" imgW="8434221" imgH="355791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88325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964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702840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527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13.1.1  </a:t>
            </a:r>
            <a:r>
              <a:rPr lang="zh-CN" altLang="zh-CN" sz="4200" b="1">
                <a:solidFill>
                  <a:srgbClr val="319095"/>
                </a:solidFill>
              </a:rPr>
              <a:t>图像的基本概念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684655"/>
              </p:ext>
            </p:extLst>
          </p:nvPr>
        </p:nvGraphicFramePr>
        <p:xfrm>
          <a:off x="490538" y="1501775"/>
          <a:ext cx="8189912" cy="401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009512" progId="Word.Document.12">
                  <p:embed/>
                </p:oleObj>
              </mc:Choice>
              <mc:Fallback>
                <p:oleObj name="Document" r:id="rId2" imgW="8153322" imgH="40095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4011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819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598538"/>
              </p:ext>
            </p:extLst>
          </p:nvPr>
        </p:nvGraphicFramePr>
        <p:xfrm>
          <a:off x="531813" y="804863"/>
          <a:ext cx="7861300" cy="382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4846" progId="Word.Document.12">
                  <p:embed/>
                </p:oleObj>
              </mc:Choice>
              <mc:Fallback>
                <p:oleObj name="Document" r:id="rId2" imgW="8129635" imgH="39648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2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339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15600"/>
              </p:ext>
            </p:extLst>
          </p:nvPr>
        </p:nvGraphicFramePr>
        <p:xfrm>
          <a:off x="531813" y="804863"/>
          <a:ext cx="7861300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59555" progId="Word.Document.12">
                  <p:embed/>
                </p:oleObj>
              </mc:Choice>
              <mc:Fallback>
                <p:oleObj name="Document" r:id="rId2" imgW="8129635" imgH="45595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9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733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977111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518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980716"/>
              </p:ext>
            </p:extLst>
          </p:nvPr>
        </p:nvGraphicFramePr>
        <p:xfrm>
          <a:off x="531813" y="804863"/>
          <a:ext cx="7834312" cy="504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237472" progId="Word.Document.12">
                  <p:embed/>
                </p:oleObj>
              </mc:Choice>
              <mc:Fallback>
                <p:oleObj name="Document" r:id="rId2" imgW="8111970" imgH="52374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34312" cy="5049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288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349958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78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491685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751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15208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73544" progId="Word.Document.12">
                  <p:embed/>
                </p:oleObj>
              </mc:Choice>
              <mc:Fallback>
                <p:oleObj name="Document" r:id="rId2" imgW="8129635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65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34009"/>
              </p:ext>
            </p:extLst>
          </p:nvPr>
        </p:nvGraphicFramePr>
        <p:xfrm>
          <a:off x="531813" y="804863"/>
          <a:ext cx="7861300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59555" progId="Word.Document.12">
                  <p:embed/>
                </p:oleObj>
              </mc:Choice>
              <mc:Fallback>
                <p:oleObj name="Document" r:id="rId2" imgW="8129635" imgH="45595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9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756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89278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691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FF477A4-7351-4767-A25F-26AA0535774B}"/>
              </a:ext>
            </a:extLst>
          </p:cNvPr>
          <p:cNvSpPr txBox="1"/>
          <p:nvPr/>
        </p:nvSpPr>
        <p:spPr>
          <a:xfrm>
            <a:off x="393326" y="825276"/>
            <a:ext cx="8132109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画图的</a:t>
            </a: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T=dctmtx(8); %8×8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</a:t>
            </a: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DCT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变换矩阵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colormap('gray');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设置颜色映射矩阵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m =1:8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n =1:8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subplot(8,8,(m-1)*8+n);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Y=zeros(8); Y(m,n)=1; %8×8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矩阵中只有一个元素为</a:t>
            </a: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，其余元素都为</a:t>
            </a: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0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X = T'*Y*T;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做逆</a:t>
            </a: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DCT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变换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imagesc(X);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显示图像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axis square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画图区域是方形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axis off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不显示轴线和标号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0740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669597"/>
              </p:ext>
            </p:extLst>
          </p:nvPr>
        </p:nvGraphicFramePr>
        <p:xfrm>
          <a:off x="531813" y="804863"/>
          <a:ext cx="7861300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0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279AA20-6CD1-420F-8A67-8903FBF3F8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5790495"/>
              </p:ext>
            </p:extLst>
          </p:nvPr>
        </p:nvGraphicFramePr>
        <p:xfrm>
          <a:off x="531813" y="3628746"/>
          <a:ext cx="786130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4195" progId="Word.Document.12">
                  <p:embed/>
                </p:oleObj>
              </mc:Choice>
              <mc:Fallback>
                <p:oleObj name="Document" r:id="rId4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628746"/>
                        <a:ext cx="7861300" cy="281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682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369985"/>
              </p:ext>
            </p:extLst>
          </p:nvPr>
        </p:nvGraphicFramePr>
        <p:xfrm>
          <a:off x="531813" y="804863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059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998667"/>
              </p:ext>
            </p:extLst>
          </p:nvPr>
        </p:nvGraphicFramePr>
        <p:xfrm>
          <a:off x="546100" y="763588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6100" y="763588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2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38412"/>
              </p:ext>
            </p:extLst>
          </p:nvPr>
        </p:nvGraphicFramePr>
        <p:xfrm>
          <a:off x="531813" y="804863"/>
          <a:ext cx="7861300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36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91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801452"/>
              </p:ext>
            </p:extLst>
          </p:nvPr>
        </p:nvGraphicFramePr>
        <p:xfrm>
          <a:off x="531813" y="804863"/>
          <a:ext cx="7861300" cy="574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7089" progId="Word.Document.12">
                  <p:embed/>
                </p:oleObj>
              </mc:Choice>
              <mc:Fallback>
                <p:oleObj name="Document" r:id="rId2" imgW="8129635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74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134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776594-B68E-4EED-8C45-7E85D4D057DD}"/>
              </a:ext>
            </a:extLst>
          </p:cNvPr>
          <p:cNvSpPr txBox="1"/>
          <p:nvPr/>
        </p:nvSpPr>
        <p:spPr>
          <a:xfrm>
            <a:off x="438710" y="696196"/>
            <a:ext cx="826658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2400" b="1" kern="100">
                <a:effectLst/>
                <a:highlight>
                  <a:srgbClr val="C0C0C0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1" kern="100">
                <a:effectLst/>
                <a:highlight>
                  <a:srgbClr val="C0C0C0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13.7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DCT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变换对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RGB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彩色图像做压缩。</a:t>
            </a:r>
            <a:endParaRPr lang="zh-CN" altLang="zh-CN" sz="2400" kern="10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f0=imread('tu7_1.bmp');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读入图像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f1=double(f0);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数据转换成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double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类型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k=1:3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g(:,:,k)=dct2(f1(:,:,k)); 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各个分量分别作离散余弦变换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g(abs(g)&lt;0.1)=0; 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DCT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系数小于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0.1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的变成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0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k=1:3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f2(:,:,k)=idct2(g(:,:,k));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作逆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DCT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变换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f2=uint8(f2);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把数据转换成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uint8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格式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imwrite(f2,'tu7_2.bmp');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f2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保存成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bmp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文件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subplot(1,2,1),imshow(f0)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subplot(1,2,2),imshow(f2)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11790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656200"/>
              </p:ext>
            </p:extLst>
          </p:nvPr>
        </p:nvGraphicFramePr>
        <p:xfrm>
          <a:off x="531813" y="751075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51075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395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179865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995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13.3.3  </a:t>
            </a:r>
            <a:r>
              <a:rPr lang="zh-CN" altLang="zh-CN" sz="4200" b="1">
                <a:solidFill>
                  <a:srgbClr val="319095"/>
                </a:solidFill>
              </a:rPr>
              <a:t>图像保真度和质量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8691452"/>
              </p:ext>
            </p:extLst>
          </p:nvPr>
        </p:nvGraphicFramePr>
        <p:xfrm>
          <a:off x="490538" y="1501775"/>
          <a:ext cx="8189912" cy="397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80465" imgH="3961604" progId="Word.Document.12">
                  <p:embed/>
                </p:oleObj>
              </mc:Choice>
              <mc:Fallback>
                <p:oleObj name="Document" r:id="rId2" imgW="8180465" imgH="396160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397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998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874053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客观保真度准则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16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3540422"/>
              </p:ext>
            </p:extLst>
          </p:nvPr>
        </p:nvGraphicFramePr>
        <p:xfrm>
          <a:off x="518366" y="630051"/>
          <a:ext cx="7861300" cy="593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45205" progId="Word.Document.12">
                  <p:embed/>
                </p:oleObj>
              </mc:Choice>
              <mc:Fallback>
                <p:oleObj name="Document" r:id="rId2" imgW="8129635" imgH="61452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8366" y="630051"/>
                        <a:ext cx="7861300" cy="593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820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286070"/>
              </p:ext>
            </p:extLst>
          </p:nvPr>
        </p:nvGraphicFramePr>
        <p:xfrm>
          <a:off x="531813" y="804863"/>
          <a:ext cx="786130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146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7950283"/>
              </p:ext>
            </p:extLst>
          </p:nvPr>
        </p:nvGraphicFramePr>
        <p:xfrm>
          <a:off x="531813" y="8048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4846" progId="Word.Document.12">
                  <p:embed/>
                </p:oleObj>
              </mc:Choice>
              <mc:Fallback>
                <p:oleObj name="Document" r:id="rId2" imgW="8129635" imgH="39648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808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226508"/>
              </p:ext>
            </p:extLst>
          </p:nvPr>
        </p:nvGraphicFramePr>
        <p:xfrm>
          <a:off x="531813" y="804863"/>
          <a:ext cx="7861300" cy="498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54264" progId="Word.Document.12">
                  <p:embed/>
                </p:oleObj>
              </mc:Choice>
              <mc:Fallback>
                <p:oleObj name="Document" r:id="rId2" imgW="8129635" imgH="51542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8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532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008518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560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152554"/>
              </p:ext>
            </p:extLst>
          </p:nvPr>
        </p:nvGraphicFramePr>
        <p:xfrm>
          <a:off x="504825" y="1624013"/>
          <a:ext cx="8188325" cy="436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61078" progId="Word.Document.12">
                  <p:embed/>
                </p:oleObj>
              </mc:Choice>
              <mc:Fallback>
                <p:oleObj name="Document" r:id="rId2" imgW="8153322" imgH="436107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36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主观保真度准则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97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121297"/>
              </p:ext>
            </p:extLst>
          </p:nvPr>
        </p:nvGraphicFramePr>
        <p:xfrm>
          <a:off x="531813" y="804863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32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628793"/>
            <a:ext cx="6706442" cy="160041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数字图像的</a:t>
            </a:r>
            <a:endParaRPr lang="en-US" altLang="zh-CN" sz="4800" b="1" kern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pPr algn="ctr" defTabSz="1219140">
              <a:defRPr/>
            </a:pPr>
            <a:r>
              <a:rPr lang="zh-CN" altLang="zh-CN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水印防伪</a:t>
            </a:r>
            <a:endParaRPr lang="zh-CN" altLang="en-US" sz="4800" b="1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73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389465"/>
              </p:ext>
            </p:extLst>
          </p:nvPr>
        </p:nvGraphicFramePr>
        <p:xfrm>
          <a:off x="531813" y="804863"/>
          <a:ext cx="7861300" cy="417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320374" progId="Word.Document.12">
                  <p:embed/>
                </p:oleObj>
              </mc:Choice>
              <mc:Fallback>
                <p:oleObj name="Document" r:id="rId2" imgW="8111970" imgH="43203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7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514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648627"/>
              </p:ext>
            </p:extLst>
          </p:nvPr>
        </p:nvGraphicFramePr>
        <p:xfrm>
          <a:off x="531813" y="8048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697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5805985"/>
              </p:ext>
            </p:extLst>
          </p:nvPr>
        </p:nvGraphicFramePr>
        <p:xfrm>
          <a:off x="534988" y="806450"/>
          <a:ext cx="7859712" cy="303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84311" imgH="3169877" progId="Word.Document.12">
                  <p:embed/>
                </p:oleObj>
              </mc:Choice>
              <mc:Fallback>
                <p:oleObj name="Document" r:id="rId2" imgW="8184311" imgH="316987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6450"/>
                        <a:ext cx="7859712" cy="303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72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057638"/>
              </p:ext>
            </p:extLst>
          </p:nvPr>
        </p:nvGraphicFramePr>
        <p:xfrm>
          <a:off x="534988" y="806450"/>
          <a:ext cx="7807325" cy="280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152" imgH="2924351" progId="Word.Document.12">
                  <p:embed/>
                </p:oleObj>
              </mc:Choice>
              <mc:Fallback>
                <p:oleObj name="Document" r:id="rId2" imgW="8137152" imgH="292435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6450"/>
                        <a:ext cx="7807325" cy="2805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137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3339</TotalTime>
  <Words>2788</Words>
  <Application>Microsoft Office PowerPoint</Application>
  <PresentationFormat>全屏显示(4:3)</PresentationFormat>
  <Paragraphs>246</Paragraphs>
  <Slides>161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161</vt:i4>
      </vt:variant>
    </vt:vector>
  </HeadingPairs>
  <TitlesOfParts>
    <vt:vector size="176" baseType="lpstr">
      <vt:lpstr>等线</vt:lpstr>
      <vt:lpstr>等线 Light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孤莱 端木</cp:lastModifiedBy>
  <cp:revision>176</cp:revision>
  <dcterms:created xsi:type="dcterms:W3CDTF">2020-06-24T23:10:14Z</dcterms:created>
  <dcterms:modified xsi:type="dcterms:W3CDTF">2023-08-30T05:13:13Z</dcterms:modified>
</cp:coreProperties>
</file>